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72" r:id="rId6"/>
    <p:sldId id="263" r:id="rId7"/>
    <p:sldId id="264" r:id="rId8"/>
    <p:sldId id="260" r:id="rId9"/>
    <p:sldId id="274" r:id="rId10"/>
    <p:sldId id="270" r:id="rId11"/>
    <p:sldId id="262" r:id="rId12"/>
    <p:sldId id="276" r:id="rId13"/>
    <p:sldId id="259" r:id="rId14"/>
    <p:sldId id="265" r:id="rId15"/>
    <p:sldId id="268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442B738-3651-4505-841A-DE913C25D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743" y="1837346"/>
            <a:ext cx="9634057" cy="4268172"/>
          </a:xfrm>
        </p:spPr>
        <p:txBody>
          <a:bodyPr>
            <a:normAutofit/>
          </a:bodyPr>
          <a:lstStyle/>
          <a:p>
            <a:r>
              <a:rPr lang="ru-RU" sz="6600" dirty="0"/>
              <a:t>Модул за регистриране на ЕМГ</a:t>
            </a:r>
            <a:endParaRPr lang="en-US" sz="66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A1538B5-2AE6-4215-B59D-84DEDF0EE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Радослав Пенков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97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39E1AF4-EF58-4F3B-93F9-C1FD23EA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Симулационно получена АЧХ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0828E-B4AF-4591-8252-43E40DFE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30" y="1690688"/>
            <a:ext cx="11129740" cy="42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7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F05904-0EBE-4C00-B710-F43583EA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АЦП, микроконтролер и прилежащите им елементи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98223-FA22-496F-878B-000E4708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12" y="1915132"/>
            <a:ext cx="9715776" cy="43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1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F05904-0EBE-4C00-B710-F43583EA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Принципна схема на свързаната с компютъра част от устройството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D60A0-D538-4D21-AD7B-499CE9A3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7" y="1912351"/>
            <a:ext cx="9706705" cy="430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1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DE0B6B8-3025-4F00-97DC-7AD42FE3B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42"/>
            <a:ext cx="10515600" cy="1325563"/>
          </a:xfrm>
        </p:spPr>
        <p:txBody>
          <a:bodyPr/>
          <a:lstStyle/>
          <a:p>
            <a:pPr algn="ctr"/>
            <a:r>
              <a:rPr lang="bg-BG" dirty="0"/>
              <a:t>Блокова схема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CFF3C-0BC5-4E7E-AD7C-E1931647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12" y="1184989"/>
            <a:ext cx="7129775" cy="53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BDB74B-4FD4-4F8C-90AC-50C63EB1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bg-BG" dirty="0"/>
              <a:t>Принципна схема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01A22-D6E7-4F98-B78D-B58B51B5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30" y="1158888"/>
            <a:ext cx="8574897" cy="53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3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2881E41-4875-4963-AF44-C82DAADA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bg-BG" dirty="0"/>
              <a:t>Реализирано устройство</a:t>
            </a:r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7D32C46-6B46-46A9-83EC-1E4519A40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32" y="1175658"/>
            <a:ext cx="7234335" cy="5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9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64E7C39-D176-4AF3-B251-E5EA7653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Регистрирана електромиограма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5006E-E353-462F-9C3A-8FAC8B64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28" y="1259632"/>
            <a:ext cx="7135544" cy="52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2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06DD99E-B866-43A4-87CB-F44483B5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bg-BG" dirty="0"/>
              <a:t>Благодаря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53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0B19217-195E-4EA2-8A87-C0A95D13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Задание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21AD82B-1BC9-4ED7-9052-B9CD019DB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Регистриране на ЕМГ по два канала</a:t>
            </a:r>
          </a:p>
          <a:p>
            <a:r>
              <a:rPr lang="ru-RU" dirty="0"/>
              <a:t>Честота на дискретизация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  <a:r>
              <a:rPr lang="ru-RU" dirty="0"/>
              <a:t>Hz</a:t>
            </a:r>
          </a:p>
          <a:p>
            <a:r>
              <a:rPr lang="ru-RU" dirty="0"/>
              <a:t>Регулируемо усилване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50 - 300 пъти</a:t>
            </a:r>
          </a:p>
          <a:p>
            <a:r>
              <a:rPr lang="ru-RU" dirty="0"/>
              <a:t>Честотна лента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dirty="0"/>
              <a:t>Hz 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ru-RU" dirty="0"/>
              <a:t>Hz</a:t>
            </a:r>
          </a:p>
          <a:p>
            <a:r>
              <a:rPr lang="ru-RU" dirty="0"/>
              <a:t>Връзка с персонален компютър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6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F24B59-C201-49A9-B67A-9064BECF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Биофизичен принцип на измерването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D1289-D457-4DB8-BA38-5C0D2B10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27" y="2112768"/>
            <a:ext cx="5899355" cy="3451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47A262-E0A3-4723-B002-C854ED48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2" y="2112768"/>
            <a:ext cx="3967430" cy="34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4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F24B59-C201-49A9-B67A-9064BECF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Снемане на ЕМГ сигнал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4B90C-1B5F-40EC-8E33-D11097CF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72" y="1625600"/>
            <a:ext cx="5305456" cy="48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4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F24B59-C201-49A9-B67A-9064BECF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Параметри на ЕМГ сигнал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6ED46-5FFA-4219-891E-68A6B0D49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93265"/>
            <a:ext cx="8686800" cy="28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3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7B8917C-67E8-4609-8CCD-52864436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Схема за </a:t>
            </a:r>
            <a:r>
              <a:rPr lang="ru-RU" dirty="0" err="1"/>
              <a:t>зареждане</a:t>
            </a:r>
            <a:r>
              <a:rPr lang="ru-RU" dirty="0"/>
              <a:t> на </a:t>
            </a:r>
            <a:r>
              <a:rPr lang="ru-RU" dirty="0" err="1"/>
              <a:t>батерията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Контейнер за съдържание 2">
                <a:extLst>
                  <a:ext uri="{FF2B5EF4-FFF2-40B4-BE49-F238E27FC236}">
                    <a16:creationId xmlns:a16="http://schemas.microsoft.com/office/drawing/2014/main" id="{D38638AA-B54B-41F8-AF83-15DA6DEFD4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64865" y="1632875"/>
                <a:ext cx="4665941" cy="4860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bg-BG" dirty="0"/>
              </a:p>
              <a:p>
                <a:pPr marL="0" indent="0">
                  <a:buNone/>
                </a:pPr>
                <a:endParaRPr lang="bg-BG" dirty="0"/>
              </a:p>
              <a:p>
                <a:pPr marL="0" indent="0">
                  <a:buNone/>
                </a:pPr>
                <a:r>
                  <a:rPr lang="bg-BG" dirty="0"/>
                  <a:t>Формула за изчисляване на необходимото съпротивление на резистора: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bg-BG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bg-BG" i="1">
                                  <a:latin typeface="Cambria Math" panose="02040503050406030204" pitchFamily="18" charset="0"/>
                                </a:rPr>
                                <m:t>𝑠𝑒𝑛𝑠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bg-BG" i="1">
                                  <a:latin typeface="Cambria Math" panose="02040503050406030204" pitchFamily="18" charset="0"/>
                                </a:rPr>
                                <m:t>𝑐h𝑎𝑟𝑔𝑒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Контейнер за съдържание 2">
                <a:extLst>
                  <a:ext uri="{FF2B5EF4-FFF2-40B4-BE49-F238E27FC236}">
                    <a16:creationId xmlns:a16="http://schemas.microsoft.com/office/drawing/2014/main" id="{D38638AA-B54B-41F8-AF83-15DA6DEFD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64865" y="1632875"/>
                <a:ext cx="4665941" cy="4860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BC6A739-AEEA-4D07-9E09-C8CFDCAC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2" y="1690688"/>
            <a:ext cx="6537247" cy="44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F9DD43-8947-4BB0-997D-9C483805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bg-BG" dirty="0"/>
              <a:t>Захранващи схеми на устройството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6656F-2316-4859-B05F-F6B1B4BA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23" y="1690688"/>
            <a:ext cx="6078553" cy="46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0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6BD9AA-B1E8-4180-BE60-D497216A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Входна регистрираща част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Контейнер за съдържание 2">
                <a:extLst>
                  <a:ext uri="{FF2B5EF4-FFF2-40B4-BE49-F238E27FC236}">
                    <a16:creationId xmlns:a16="http://schemas.microsoft.com/office/drawing/2014/main" id="{15D70991-393E-482D-9AA1-AA1F21E2F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56476" y="1439928"/>
                <a:ext cx="4665941" cy="4860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bg-BG" dirty="0"/>
                  <a:t>Формула за изчисление на усилването на инструменталния усилвател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INA827: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bg-BG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𝑈</m:t>
                          </m:r>
                        </m:sub>
                      </m:sSub>
                      <m:r>
                        <a:rPr lang="bg-BG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=5+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bg-BG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80</m:t>
                          </m:r>
                          <m:r>
                            <a:rPr lang="bg-BG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bg-BG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bg-BG" dirty="0"/>
              </a:p>
              <a:p>
                <a:pPr marL="0" indent="0">
                  <a:buNone/>
                </a:pPr>
                <a:r>
                  <a:rPr lang="bg-BG" dirty="0"/>
                  <a:t>Формула за изчисляване на необходимото съпротивление на резистора: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bg-BG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bg-BG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80</m:t>
                          </m:r>
                          <m:r>
                            <a:rPr lang="bg-BG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bg-B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bg-B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Контейнер за съдържание 2">
                <a:extLst>
                  <a:ext uri="{FF2B5EF4-FFF2-40B4-BE49-F238E27FC236}">
                    <a16:creationId xmlns:a16="http://schemas.microsoft.com/office/drawing/2014/main" id="{15D70991-393E-482D-9AA1-AA1F21E2F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6476" y="1439928"/>
                <a:ext cx="4665941" cy="4860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096E171-A441-4608-B37F-4A89FD1AE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22" y="2194676"/>
            <a:ext cx="6767435" cy="29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7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6BD9AA-B1E8-4180-BE60-D497216A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bg-BG" dirty="0"/>
              <a:t>Входна регистрираща част и схеми за аналогова обработка на сигнала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Контейнер за съдържание 2">
                <a:extLst>
                  <a:ext uri="{FF2B5EF4-FFF2-40B4-BE49-F238E27FC236}">
                    <a16:creationId xmlns:a16="http://schemas.microsoft.com/office/drawing/2014/main" id="{15D70991-393E-482D-9AA1-AA1F21E2F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810" y="1775488"/>
                <a:ext cx="4665941" cy="4860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bg-BG" dirty="0"/>
                  <a:t>Формула за изчисление на честотата на среза на филтрите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bg-BG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bg-BG" dirty="0"/>
              </a:p>
              <a:p>
                <a:pPr marL="0" indent="0">
                  <a:buNone/>
                </a:pPr>
                <a:r>
                  <a:rPr lang="bg-BG" dirty="0"/>
                  <a:t>Формула за изчисляване на усилването на активния филтър: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bg-BG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bg-BG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Контейнер за съдържание 2">
                <a:extLst>
                  <a:ext uri="{FF2B5EF4-FFF2-40B4-BE49-F238E27FC236}">
                    <a16:creationId xmlns:a16="http://schemas.microsoft.com/office/drawing/2014/main" id="{15D70991-393E-482D-9AA1-AA1F21E2F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810" y="1775488"/>
                <a:ext cx="4665941" cy="4860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096E171-A441-4608-B37F-4A89FD1AE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22" y="2194676"/>
            <a:ext cx="6767435" cy="29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3325"/>
      </p:ext>
    </p:extLst>
  </p:cSld>
  <p:clrMapOvr>
    <a:masterClrMapping/>
  </p:clrMapOvr>
</p:sld>
</file>

<file path=ppt/theme/theme1.xml><?xml version="1.0" encoding="utf-8"?>
<a:theme xmlns:a="http://schemas.openxmlformats.org/drawingml/2006/main" name="Дълбочина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TM04033923[[fn=Дълбочина]]</Template>
  <TotalTime>182</TotalTime>
  <Words>164</Words>
  <Application>Microsoft Office PowerPoint</Application>
  <PresentationFormat>Widescreen</PresentationFormat>
  <Paragraphs>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Cambria Math</vt:lpstr>
      <vt:lpstr>Corbel</vt:lpstr>
      <vt:lpstr>Дълбочина</vt:lpstr>
      <vt:lpstr>Модул за регистриране на ЕМГ</vt:lpstr>
      <vt:lpstr>Задание</vt:lpstr>
      <vt:lpstr>Биофизичен принцип на измерването</vt:lpstr>
      <vt:lpstr>Снемане на ЕМГ сигнал</vt:lpstr>
      <vt:lpstr>Параметри на ЕМГ сигнал</vt:lpstr>
      <vt:lpstr>Схема за зареждане на батерията</vt:lpstr>
      <vt:lpstr>Захранващи схеми на устройството</vt:lpstr>
      <vt:lpstr>Входна регистрираща част</vt:lpstr>
      <vt:lpstr>Входна регистрираща част и схеми за аналогова обработка на сигнала</vt:lpstr>
      <vt:lpstr>Симулационно получена АЧХ</vt:lpstr>
      <vt:lpstr>АЦП, микроконтролер и прилежащите им елементи</vt:lpstr>
      <vt:lpstr>Принципна схема на свързаната с компютъра част от устройството</vt:lpstr>
      <vt:lpstr>Блокова схема</vt:lpstr>
      <vt:lpstr>Принципна схема</vt:lpstr>
      <vt:lpstr>Реализирано устройство</vt:lpstr>
      <vt:lpstr>Регистрирана електромиограма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User</dc:creator>
  <cp:lastModifiedBy>Penkov, Radoslav (R.A.)</cp:lastModifiedBy>
  <cp:revision>19</cp:revision>
  <dcterms:created xsi:type="dcterms:W3CDTF">2021-07-13T11:38:38Z</dcterms:created>
  <dcterms:modified xsi:type="dcterms:W3CDTF">2022-07-19T14:17:23Z</dcterms:modified>
</cp:coreProperties>
</file>